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302" r:id="rId2"/>
    <p:sldId id="274" r:id="rId3"/>
    <p:sldId id="306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99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2063750" y="3009900"/>
            <a:ext cx="5016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m’entraine à résoudre des problèmes.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Associe chaque problème au bon schéma. 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57580D9C-E2C6-151F-B3FD-A5DBBC71EBD2}"/>
              </a:ext>
            </a:extLst>
          </p:cNvPr>
          <p:cNvGrpSpPr/>
          <p:nvPr/>
        </p:nvGrpSpPr>
        <p:grpSpPr>
          <a:xfrm>
            <a:off x="6450546" y="5572066"/>
            <a:ext cx="2389618" cy="748676"/>
            <a:chOff x="682939" y="2297075"/>
            <a:chExt cx="3600001" cy="112789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AA8320E-8366-A182-33FF-D603C1636FB1}"/>
                </a:ext>
              </a:extLst>
            </p:cNvPr>
            <p:cNvSpPr/>
            <p:nvPr/>
          </p:nvSpPr>
          <p:spPr>
            <a:xfrm>
              <a:off x="682939" y="2297075"/>
              <a:ext cx="3600001" cy="563947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 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1BDA56C-14F4-AA2F-E05F-AC2E74D7151A}"/>
                </a:ext>
              </a:extLst>
            </p:cNvPr>
            <p:cNvSpPr/>
            <p:nvPr/>
          </p:nvSpPr>
          <p:spPr>
            <a:xfrm>
              <a:off x="682941" y="2861022"/>
              <a:ext cx="18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78AD890-85EE-7DBD-A7C9-4D8A341F5C65}"/>
                </a:ext>
              </a:extLst>
            </p:cNvPr>
            <p:cNvSpPr/>
            <p:nvPr/>
          </p:nvSpPr>
          <p:spPr>
            <a:xfrm>
              <a:off x="2479780" y="2861021"/>
              <a:ext cx="18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DAE63822-3A13-4389-68E6-3E864A913C52}"/>
              </a:ext>
            </a:extLst>
          </p:cNvPr>
          <p:cNvGrpSpPr/>
          <p:nvPr/>
        </p:nvGrpSpPr>
        <p:grpSpPr>
          <a:xfrm>
            <a:off x="6472313" y="1285934"/>
            <a:ext cx="2388721" cy="748396"/>
            <a:chOff x="691991" y="4412980"/>
            <a:chExt cx="3600001" cy="112789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9F5DD5D-43D6-5255-D41B-ED5DA5153C5A}"/>
                </a:ext>
              </a:extLst>
            </p:cNvPr>
            <p:cNvSpPr/>
            <p:nvPr/>
          </p:nvSpPr>
          <p:spPr>
            <a:xfrm>
              <a:off x="691991" y="4412980"/>
              <a:ext cx="3600001" cy="56394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 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771EB57-6D34-D450-B1E5-919C822C403D}"/>
                </a:ext>
              </a:extLst>
            </p:cNvPr>
            <p:cNvSpPr/>
            <p:nvPr/>
          </p:nvSpPr>
          <p:spPr>
            <a:xfrm>
              <a:off x="691991" y="4976928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5EED427-C89F-B056-D99E-0DF691A283BA}"/>
                </a:ext>
              </a:extLst>
            </p:cNvPr>
            <p:cNvSpPr/>
            <p:nvPr/>
          </p:nvSpPr>
          <p:spPr>
            <a:xfrm>
              <a:off x="1591991" y="4976927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684DB80-86FE-C4FE-CD63-F23128166A8F}"/>
                </a:ext>
              </a:extLst>
            </p:cNvPr>
            <p:cNvSpPr/>
            <p:nvPr/>
          </p:nvSpPr>
          <p:spPr>
            <a:xfrm>
              <a:off x="2491992" y="4976928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414995E-35C1-EB62-2ACC-14E19C5211E6}"/>
                </a:ext>
              </a:extLst>
            </p:cNvPr>
            <p:cNvSpPr/>
            <p:nvPr/>
          </p:nvSpPr>
          <p:spPr>
            <a:xfrm>
              <a:off x="3391992" y="4976927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4851081E-E6E6-5931-5019-ADEA13B740A3}"/>
              </a:ext>
            </a:extLst>
          </p:cNvPr>
          <p:cNvGrpSpPr/>
          <p:nvPr/>
        </p:nvGrpSpPr>
        <p:grpSpPr>
          <a:xfrm>
            <a:off x="6472313" y="3333520"/>
            <a:ext cx="2389619" cy="1422893"/>
            <a:chOff x="6951346" y="4707854"/>
            <a:chExt cx="3652523" cy="205743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F7D3A52-1427-30AF-B728-44B3D6595608}"/>
                </a:ext>
              </a:extLst>
            </p:cNvPr>
            <p:cNvSpPr/>
            <p:nvPr/>
          </p:nvSpPr>
          <p:spPr>
            <a:xfrm>
              <a:off x="6951346" y="4707854"/>
              <a:ext cx="3647332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517506C-5D56-BAE7-8593-54DC8CE64CD9}"/>
                </a:ext>
              </a:extLst>
            </p:cNvPr>
            <p:cNvSpPr/>
            <p:nvPr/>
          </p:nvSpPr>
          <p:spPr>
            <a:xfrm>
              <a:off x="8786900" y="5276762"/>
              <a:ext cx="922160" cy="563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…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40" name="Accolade fermante 39">
              <a:extLst>
                <a:ext uri="{FF2B5EF4-FFF2-40B4-BE49-F238E27FC236}">
                  <a16:creationId xmlns:a16="http://schemas.microsoft.com/office/drawing/2014/main" id="{87894417-74C4-31F3-8D3A-EB9C0B9FDEC9}"/>
                </a:ext>
              </a:extLst>
            </p:cNvPr>
            <p:cNvSpPr/>
            <p:nvPr/>
          </p:nvSpPr>
          <p:spPr>
            <a:xfrm rot="5400000">
              <a:off x="8637361" y="4338433"/>
              <a:ext cx="281969" cy="3365180"/>
            </a:xfrm>
            <a:prstGeom prst="rightBrace">
              <a:avLst>
                <a:gd name="adj1" fmla="val 3849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5567E66D-62FB-F2E4-A6D2-1C5001ED4FD5}"/>
                </a:ext>
              </a:extLst>
            </p:cNvPr>
            <p:cNvSpPr/>
            <p:nvPr/>
          </p:nvSpPr>
          <p:spPr>
            <a:xfrm>
              <a:off x="6951346" y="5271800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2E64427-65C8-EC3C-A804-F081B8351CCB}"/>
                </a:ext>
              </a:extLst>
            </p:cNvPr>
            <p:cNvSpPr/>
            <p:nvPr/>
          </p:nvSpPr>
          <p:spPr>
            <a:xfrm>
              <a:off x="8495400" y="6201337"/>
              <a:ext cx="559223" cy="563947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1589ACBC-7DE1-B994-2692-33A18ADCF0DF}"/>
                </a:ext>
              </a:extLst>
            </p:cNvPr>
            <p:cNvSpPr/>
            <p:nvPr/>
          </p:nvSpPr>
          <p:spPr>
            <a:xfrm>
              <a:off x="7844336" y="5271800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8BAA6211-4805-F559-A36D-E847AAF9D2DA}"/>
                </a:ext>
              </a:extLst>
            </p:cNvPr>
            <p:cNvSpPr/>
            <p:nvPr/>
          </p:nvSpPr>
          <p:spPr>
            <a:xfrm>
              <a:off x="9703869" y="5269087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</p:grpSp>
      <p:sp>
        <p:nvSpPr>
          <p:cNvPr id="45" name="Ellipse 44">
            <a:extLst>
              <a:ext uri="{FF2B5EF4-FFF2-40B4-BE49-F238E27FC236}">
                <a16:creationId xmlns:a16="http://schemas.microsoft.com/office/drawing/2014/main" id="{A5C313C9-8FAC-DE66-2085-653C9C4C7449}"/>
              </a:ext>
            </a:extLst>
          </p:cNvPr>
          <p:cNvSpPr/>
          <p:nvPr/>
        </p:nvSpPr>
        <p:spPr>
          <a:xfrm>
            <a:off x="6002106" y="1806724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96DCFDC9-5A69-5AD0-A7C1-A2466272C0A4}"/>
              </a:ext>
            </a:extLst>
          </p:cNvPr>
          <p:cNvSpPr/>
          <p:nvPr/>
        </p:nvSpPr>
        <p:spPr>
          <a:xfrm>
            <a:off x="5999620" y="3503149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A3172D86-EEF4-C122-6019-26DAFD2694EB}"/>
              </a:ext>
            </a:extLst>
          </p:cNvPr>
          <p:cNvSpPr/>
          <p:nvPr/>
        </p:nvSpPr>
        <p:spPr>
          <a:xfrm>
            <a:off x="6044691" y="5344904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C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3DA4C286-0F00-D50D-4C40-62624C0C6316}"/>
              </a:ext>
            </a:extLst>
          </p:cNvPr>
          <p:cNvSpPr txBox="1"/>
          <p:nvPr/>
        </p:nvSpPr>
        <p:spPr>
          <a:xfrm>
            <a:off x="110535" y="1249500"/>
            <a:ext cx="43249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1.</a:t>
            </a:r>
            <a:r>
              <a:rPr lang="fr-FR" sz="2400" dirty="0"/>
              <a:t> Papy a 7 238 timbres dans sa collection et son ami en a 4 972. </a:t>
            </a:r>
            <a:r>
              <a:rPr lang="fr-FR" sz="2400" b="1" dirty="0"/>
              <a:t>Combien de timbres ont-ils s’ils réunissent leurs collections ? 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B48245A6-30C0-F965-582B-6A4798263532}"/>
              </a:ext>
            </a:extLst>
          </p:cNvPr>
          <p:cNvSpPr txBox="1"/>
          <p:nvPr/>
        </p:nvSpPr>
        <p:spPr>
          <a:xfrm>
            <a:off x="102296" y="3130058"/>
            <a:ext cx="42833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2.</a:t>
            </a:r>
            <a:r>
              <a:rPr lang="fr-FR" sz="2400" dirty="0"/>
              <a:t> J’achète 4 lots de 12 boites de pâté pour chien de 85 g la boite. </a:t>
            </a:r>
            <a:r>
              <a:rPr lang="fr-FR" sz="2400" b="1"/>
              <a:t>Quelle quantité de nourriture y a-t-il? </a:t>
            </a:r>
            <a:endParaRPr lang="fr-FR" sz="2400" b="1" dirty="0"/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959B658B-8560-622B-511D-BC5CEBAE116C}"/>
              </a:ext>
            </a:extLst>
          </p:cNvPr>
          <p:cNvSpPr txBox="1"/>
          <p:nvPr/>
        </p:nvSpPr>
        <p:spPr>
          <a:xfrm>
            <a:off x="91187" y="4962904"/>
            <a:ext cx="44080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3.</a:t>
            </a:r>
            <a:r>
              <a:rPr lang="fr-FR" sz="2400" dirty="0"/>
              <a:t> La ville installe un lampadaire tous les 7,5 mètres dans une rue qui mesure 75 mètres.</a:t>
            </a:r>
          </a:p>
          <a:p>
            <a:r>
              <a:rPr lang="fr-FR" sz="2400" b="1" dirty="0"/>
              <a:t>Combien y a-t-il de lampadaires ? 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C06B4371-B36B-64EE-3C8B-7C3F9FF2D716}"/>
              </a:ext>
            </a:extLst>
          </p:cNvPr>
          <p:cNvGrpSpPr/>
          <p:nvPr/>
        </p:nvGrpSpPr>
        <p:grpSpPr>
          <a:xfrm>
            <a:off x="6450546" y="5572066"/>
            <a:ext cx="2389618" cy="748676"/>
            <a:chOff x="682939" y="2297075"/>
            <a:chExt cx="3600001" cy="112789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FBA91D-B393-6F7B-5B3A-9EC4B32150B5}"/>
                </a:ext>
              </a:extLst>
            </p:cNvPr>
            <p:cNvSpPr/>
            <p:nvPr/>
          </p:nvSpPr>
          <p:spPr>
            <a:xfrm>
              <a:off x="682939" y="2297075"/>
              <a:ext cx="3600001" cy="563947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 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2F32A20-5656-3F92-656D-EF396568A633}"/>
                </a:ext>
              </a:extLst>
            </p:cNvPr>
            <p:cNvSpPr/>
            <p:nvPr/>
          </p:nvSpPr>
          <p:spPr>
            <a:xfrm>
              <a:off x="682941" y="2861022"/>
              <a:ext cx="18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DF942B4-B2E2-9EF1-F64C-ABDF2CD61094}"/>
                </a:ext>
              </a:extLst>
            </p:cNvPr>
            <p:cNvSpPr/>
            <p:nvPr/>
          </p:nvSpPr>
          <p:spPr>
            <a:xfrm>
              <a:off x="2479780" y="2861021"/>
              <a:ext cx="18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EF5EFA5D-F880-6BAE-C16C-9911E70456B4}"/>
              </a:ext>
            </a:extLst>
          </p:cNvPr>
          <p:cNvGrpSpPr/>
          <p:nvPr/>
        </p:nvGrpSpPr>
        <p:grpSpPr>
          <a:xfrm>
            <a:off x="6472313" y="1285934"/>
            <a:ext cx="2388721" cy="748396"/>
            <a:chOff x="691991" y="4412980"/>
            <a:chExt cx="3600001" cy="112789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FE2F80A-DB61-F914-2FD0-760AC3FF18BE}"/>
                </a:ext>
              </a:extLst>
            </p:cNvPr>
            <p:cNvSpPr/>
            <p:nvPr/>
          </p:nvSpPr>
          <p:spPr>
            <a:xfrm>
              <a:off x="691991" y="4412980"/>
              <a:ext cx="3600001" cy="56394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 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E9B8A31-E785-16A3-BF73-3302B8F8DD2D}"/>
                </a:ext>
              </a:extLst>
            </p:cNvPr>
            <p:cNvSpPr/>
            <p:nvPr/>
          </p:nvSpPr>
          <p:spPr>
            <a:xfrm>
              <a:off x="691991" y="4976928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F3FA0A6-E20D-E355-9044-205AA759B130}"/>
                </a:ext>
              </a:extLst>
            </p:cNvPr>
            <p:cNvSpPr/>
            <p:nvPr/>
          </p:nvSpPr>
          <p:spPr>
            <a:xfrm>
              <a:off x="1591991" y="4976927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6DF3DBC-0597-F59B-8D0F-CB1374456AC9}"/>
                </a:ext>
              </a:extLst>
            </p:cNvPr>
            <p:cNvSpPr/>
            <p:nvPr/>
          </p:nvSpPr>
          <p:spPr>
            <a:xfrm>
              <a:off x="2491992" y="4976928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3F16063-9BE2-58F9-AD24-726D13A07F74}"/>
                </a:ext>
              </a:extLst>
            </p:cNvPr>
            <p:cNvSpPr/>
            <p:nvPr/>
          </p:nvSpPr>
          <p:spPr>
            <a:xfrm>
              <a:off x="3391992" y="4976927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61030BED-5F61-E29C-55E8-F4A481093B90}"/>
              </a:ext>
            </a:extLst>
          </p:cNvPr>
          <p:cNvGrpSpPr/>
          <p:nvPr/>
        </p:nvGrpSpPr>
        <p:grpSpPr>
          <a:xfrm>
            <a:off x="6472313" y="3333520"/>
            <a:ext cx="2389619" cy="1422893"/>
            <a:chOff x="6951346" y="4707854"/>
            <a:chExt cx="3652523" cy="205743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FCA4452-CCA5-1848-52A9-95534A328331}"/>
                </a:ext>
              </a:extLst>
            </p:cNvPr>
            <p:cNvSpPr/>
            <p:nvPr/>
          </p:nvSpPr>
          <p:spPr>
            <a:xfrm>
              <a:off x="6951346" y="4707854"/>
              <a:ext cx="3647332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6483CB-2677-218A-D0DC-23B5D0FF73E7}"/>
                </a:ext>
              </a:extLst>
            </p:cNvPr>
            <p:cNvSpPr/>
            <p:nvPr/>
          </p:nvSpPr>
          <p:spPr>
            <a:xfrm>
              <a:off x="8786900" y="5276762"/>
              <a:ext cx="922160" cy="563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…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29" name="Accolade fermante 28">
              <a:extLst>
                <a:ext uri="{FF2B5EF4-FFF2-40B4-BE49-F238E27FC236}">
                  <a16:creationId xmlns:a16="http://schemas.microsoft.com/office/drawing/2014/main" id="{A09614FB-F76E-1DE5-678F-24BAF629B0CD}"/>
                </a:ext>
              </a:extLst>
            </p:cNvPr>
            <p:cNvSpPr/>
            <p:nvPr/>
          </p:nvSpPr>
          <p:spPr>
            <a:xfrm rot="5400000">
              <a:off x="8637361" y="4338433"/>
              <a:ext cx="281969" cy="3365180"/>
            </a:xfrm>
            <a:prstGeom prst="rightBrace">
              <a:avLst>
                <a:gd name="adj1" fmla="val 3849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7F1EE84-41CD-7DEF-66ED-ED393D0845BC}"/>
                </a:ext>
              </a:extLst>
            </p:cNvPr>
            <p:cNvSpPr/>
            <p:nvPr/>
          </p:nvSpPr>
          <p:spPr>
            <a:xfrm>
              <a:off x="6951346" y="5271800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3FE6A05-A042-B911-64D8-0AAF07E88E2A}"/>
                </a:ext>
              </a:extLst>
            </p:cNvPr>
            <p:cNvSpPr/>
            <p:nvPr/>
          </p:nvSpPr>
          <p:spPr>
            <a:xfrm>
              <a:off x="8495400" y="6201337"/>
              <a:ext cx="559223" cy="563947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5D64DD6-5E32-378C-BCD0-7091697326B1}"/>
                </a:ext>
              </a:extLst>
            </p:cNvPr>
            <p:cNvSpPr/>
            <p:nvPr/>
          </p:nvSpPr>
          <p:spPr>
            <a:xfrm>
              <a:off x="7844336" y="5271800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922B7ED-5212-05B5-B0FE-92A41E281605}"/>
                </a:ext>
              </a:extLst>
            </p:cNvPr>
            <p:cNvSpPr/>
            <p:nvPr/>
          </p:nvSpPr>
          <p:spPr>
            <a:xfrm>
              <a:off x="9703869" y="5269087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</p:grpSp>
      <p:sp>
        <p:nvSpPr>
          <p:cNvPr id="34" name="Ellipse 33">
            <a:extLst>
              <a:ext uri="{FF2B5EF4-FFF2-40B4-BE49-F238E27FC236}">
                <a16:creationId xmlns:a16="http://schemas.microsoft.com/office/drawing/2014/main" id="{57D9AB64-A5D5-511D-B902-85FFE79AD868}"/>
              </a:ext>
            </a:extLst>
          </p:cNvPr>
          <p:cNvSpPr/>
          <p:nvPr/>
        </p:nvSpPr>
        <p:spPr>
          <a:xfrm>
            <a:off x="6002106" y="1806724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573A7C59-E8CA-AA0D-8E02-4C7B783C057C}"/>
              </a:ext>
            </a:extLst>
          </p:cNvPr>
          <p:cNvSpPr/>
          <p:nvPr/>
        </p:nvSpPr>
        <p:spPr>
          <a:xfrm>
            <a:off x="5999620" y="3503149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68D4CB54-C170-F4D0-1667-148BD9A08249}"/>
              </a:ext>
            </a:extLst>
          </p:cNvPr>
          <p:cNvSpPr/>
          <p:nvPr/>
        </p:nvSpPr>
        <p:spPr>
          <a:xfrm>
            <a:off x="6044691" y="5344904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C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AF145AA-C6BA-82E3-EBA9-FFD74718BFC1}"/>
              </a:ext>
            </a:extLst>
          </p:cNvPr>
          <p:cNvSpPr txBox="1"/>
          <p:nvPr/>
        </p:nvSpPr>
        <p:spPr>
          <a:xfrm>
            <a:off x="110535" y="1249500"/>
            <a:ext cx="43249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1.</a:t>
            </a:r>
            <a:r>
              <a:rPr lang="fr-FR" sz="2400" dirty="0"/>
              <a:t> Papy a 7 238 timbres dans sa collection et son ami en a 4 972. </a:t>
            </a:r>
            <a:r>
              <a:rPr lang="fr-FR" sz="2400" b="1" dirty="0"/>
              <a:t>Combien de timbres ont-ils s’ils réunissent leurs collections ?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9FE1813-21A2-AE0B-F481-40920806CAA3}"/>
              </a:ext>
            </a:extLst>
          </p:cNvPr>
          <p:cNvSpPr txBox="1"/>
          <p:nvPr/>
        </p:nvSpPr>
        <p:spPr>
          <a:xfrm>
            <a:off x="102296" y="3130058"/>
            <a:ext cx="42833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2.</a:t>
            </a:r>
            <a:r>
              <a:rPr lang="fr-FR" sz="2400" dirty="0"/>
              <a:t> J’achète 4 lots de 12 boites de pâté pour chien de 85 g la boite. </a:t>
            </a:r>
            <a:r>
              <a:rPr lang="fr-FR" sz="2400" b="1" dirty="0"/>
              <a:t>Quelle quantité de nourriture y a-t-il?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93DEEF2-AA7A-6B0D-EA16-E0C42757384B}"/>
              </a:ext>
            </a:extLst>
          </p:cNvPr>
          <p:cNvSpPr txBox="1"/>
          <p:nvPr/>
        </p:nvSpPr>
        <p:spPr>
          <a:xfrm>
            <a:off x="91187" y="4962904"/>
            <a:ext cx="44080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3.</a:t>
            </a:r>
            <a:r>
              <a:rPr lang="fr-FR" sz="2400" dirty="0"/>
              <a:t> La ville installe un lampadaire tous les 7,5 mètres dans une rue qui </a:t>
            </a:r>
            <a:r>
              <a:rPr lang="fr-FR" sz="2400"/>
              <a:t>mesure 75 </a:t>
            </a:r>
            <a:r>
              <a:rPr lang="fr-FR" sz="2400" dirty="0"/>
              <a:t>mètres.</a:t>
            </a:r>
          </a:p>
          <a:p>
            <a:r>
              <a:rPr lang="fr-FR" sz="2400" b="1" dirty="0"/>
              <a:t>Combien y a-t-il de lampadaires ? </a:t>
            </a: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27942AB9-8D61-C0A2-C140-EECC7A8B2F74}"/>
              </a:ext>
            </a:extLst>
          </p:cNvPr>
          <p:cNvCxnSpPr>
            <a:cxnSpLocks/>
          </p:cNvCxnSpPr>
          <p:nvPr/>
        </p:nvCxnSpPr>
        <p:spPr>
          <a:xfrm>
            <a:off x="4604590" y="2137744"/>
            <a:ext cx="1440101" cy="3207160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9023D6D3-C496-D63D-7461-DB53A9A3A752}"/>
              </a:ext>
            </a:extLst>
          </p:cNvPr>
          <p:cNvCxnSpPr>
            <a:cxnSpLocks/>
            <a:endCxn id="34" idx="4"/>
          </p:cNvCxnSpPr>
          <p:nvPr/>
        </p:nvCxnSpPr>
        <p:spPr>
          <a:xfrm flipV="1">
            <a:off x="4393870" y="2170751"/>
            <a:ext cx="1790250" cy="1696425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9F4659D2-3926-20FD-D5A6-2DC0BEAA5E74}"/>
              </a:ext>
            </a:extLst>
          </p:cNvPr>
          <p:cNvCxnSpPr>
            <a:cxnSpLocks/>
            <a:endCxn id="35" idx="3"/>
          </p:cNvCxnSpPr>
          <p:nvPr/>
        </p:nvCxnSpPr>
        <p:spPr>
          <a:xfrm flipV="1">
            <a:off x="4518578" y="3813865"/>
            <a:ext cx="1534353" cy="1895066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6393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183</Words>
  <Application>Microsoft Office PowerPoint</Application>
  <PresentationFormat>Affichage à l'écran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Associe chaque problème au bon schéma.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108</cp:revision>
  <dcterms:created xsi:type="dcterms:W3CDTF">2023-02-07T14:55:57Z</dcterms:created>
  <dcterms:modified xsi:type="dcterms:W3CDTF">2026-01-23T08:28:29Z</dcterms:modified>
</cp:coreProperties>
</file>